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7" r:id="rId2"/>
    <p:sldId id="323" r:id="rId3"/>
    <p:sldId id="333" r:id="rId4"/>
    <p:sldId id="332" r:id="rId5"/>
    <p:sldId id="325" r:id="rId6"/>
    <p:sldId id="327" r:id="rId7"/>
    <p:sldId id="326" r:id="rId8"/>
    <p:sldId id="328" r:id="rId9"/>
    <p:sldId id="329" r:id="rId10"/>
    <p:sldId id="331" r:id="rId11"/>
    <p:sldId id="321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Зерно</c:v>
                </c:pt>
                <c:pt idx="1">
                  <c:v>Масло растительное</c:v>
                </c:pt>
                <c:pt idx="2">
                  <c:v>Сахар                                         из сахарной свеклы</c:v>
                </c:pt>
                <c:pt idx="3">
                  <c:v>Картофель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98.4</c:v>
                </c:pt>
                <c:pt idx="1">
                  <c:v>81.099999999999994</c:v>
                </c:pt>
                <c:pt idx="2">
                  <c:v>84.6</c:v>
                </c:pt>
                <c:pt idx="3">
                  <c:v>97.5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Доктрина продовльственной безопасности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Зерно</c:v>
                </c:pt>
                <c:pt idx="1">
                  <c:v>Масло растительное</c:v>
                </c:pt>
                <c:pt idx="2">
                  <c:v>Сахар                                         из сахарной свеклы</c:v>
                </c:pt>
                <c:pt idx="3">
                  <c:v>Картофель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95</c:v>
                </c:pt>
                <c:pt idx="1">
                  <c:v>80</c:v>
                </c:pt>
                <c:pt idx="2">
                  <c:v>80</c:v>
                </c:pt>
                <c:pt idx="3">
                  <c:v>95</c:v>
                </c:pt>
              </c:numCache>
            </c:numRef>
          </c:val>
        </c:ser>
        <c:gapWidth val="75"/>
        <c:overlap val="-25"/>
        <c:axId val="36043008"/>
        <c:axId val="35860480"/>
      </c:barChart>
      <c:catAx>
        <c:axId val="36043008"/>
        <c:scaling>
          <c:orientation val="minMax"/>
        </c:scaling>
        <c:axPos val="b"/>
        <c:numFmt formatCode="General" sourceLinked="1"/>
        <c:majorTickMark val="none"/>
        <c:tickLblPos val="nextTo"/>
        <c:crossAx val="35860480"/>
        <c:crosses val="autoZero"/>
        <c:auto val="1"/>
        <c:lblAlgn val="ctr"/>
        <c:lblOffset val="100"/>
      </c:catAx>
      <c:valAx>
        <c:axId val="35860480"/>
        <c:scaling>
          <c:orientation val="minMax"/>
          <c:max val="100"/>
        </c:scaling>
        <c:axPos val="l"/>
        <c:majorGridlines/>
        <c:numFmt formatCode="General" sourceLinked="1"/>
        <c:majorTickMark val="none"/>
        <c:tickLblPos val="nextTo"/>
        <c:spPr>
          <a:ln w="9524">
            <a:noFill/>
          </a:ln>
        </c:spPr>
        <c:crossAx val="360430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Молоко и молокопродукты                      (в пересчете на молоко)</c:v>
                </c:pt>
                <c:pt idx="1">
                  <c:v>Мясо и мясопродукты                               (в пересчете на мясо)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76.599999999999994</c:v>
                </c:pt>
                <c:pt idx="1">
                  <c:v>77.5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Доктрина продовльственной безопасности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Молоко и молокопродукты                      (в пересчете на молоко)</c:v>
                </c:pt>
                <c:pt idx="1">
                  <c:v>Мясо и мясопродукты                               (в пересчете на мясо)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90</c:v>
                </c:pt>
                <c:pt idx="1">
                  <c:v>85</c:v>
                </c:pt>
              </c:numCache>
            </c:numRef>
          </c:val>
        </c:ser>
        <c:gapWidth val="245"/>
        <c:overlap val="-25"/>
        <c:axId val="38802560"/>
        <c:axId val="38804096"/>
      </c:barChart>
      <c:catAx>
        <c:axId val="38802560"/>
        <c:scaling>
          <c:orientation val="minMax"/>
        </c:scaling>
        <c:axPos val="b"/>
        <c:numFmt formatCode="General" sourceLinked="1"/>
        <c:majorTickMark val="none"/>
        <c:tickLblPos val="nextTo"/>
        <c:crossAx val="38804096"/>
        <c:crosses val="autoZero"/>
        <c:auto val="1"/>
        <c:lblAlgn val="ctr"/>
        <c:lblOffset val="100"/>
      </c:catAx>
      <c:valAx>
        <c:axId val="38804096"/>
        <c:scaling>
          <c:orientation val="minMax"/>
          <c:max val="100"/>
        </c:scaling>
        <c:axPos val="l"/>
        <c:majorGridlines/>
        <c:numFmt formatCode="General" sourceLinked="1"/>
        <c:majorTickMark val="none"/>
        <c:tickLblPos val="nextTo"/>
        <c:spPr>
          <a:ln w="9524">
            <a:noFill/>
          </a:ln>
        </c:spPr>
        <c:crossAx val="3880256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5173048221913447E-2"/>
          <c:y val="5.6423665791776025E-2"/>
          <c:w val="0.89031714785651717"/>
          <c:h val="0.7087265966754161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6339869281045767E-3"/>
                  <c:y val="3.88888888888888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1699346405229526E-3"/>
                  <c:y val="2.5000000000000001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6339869281045767E-3"/>
                  <c:y val="1.6666666666666684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Утвержденный федеральный бюджет на 2014 год</c:v>
                </c:pt>
                <c:pt idx="1">
                  <c:v>Рост продукции сельского хозяйства около 1% *</c:v>
                </c:pt>
                <c:pt idx="2">
                  <c:v>Рост продукции сельского хозяйства около 3-4% *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170</c:v>
                </c:pt>
                <c:pt idx="1">
                  <c:v>210</c:v>
                </c:pt>
                <c:pt idx="2">
                  <c:v>300</c:v>
                </c:pt>
              </c:numCache>
            </c:numRef>
          </c:val>
        </c:ser>
        <c:axId val="39219968"/>
        <c:axId val="39221504"/>
      </c:barChart>
      <c:catAx>
        <c:axId val="39219968"/>
        <c:scaling>
          <c:orientation val="minMax"/>
        </c:scaling>
        <c:axPos val="b"/>
        <c:numFmt formatCode="General" sourceLinked="1"/>
        <c:tickLblPos val="nextTo"/>
        <c:crossAx val="39221504"/>
        <c:crosses val="autoZero"/>
        <c:auto val="1"/>
        <c:lblAlgn val="ctr"/>
        <c:lblOffset val="100"/>
      </c:catAx>
      <c:valAx>
        <c:axId val="39221504"/>
        <c:scaling>
          <c:orientation val="minMax"/>
        </c:scaling>
        <c:axPos val="l"/>
        <c:majorGridlines/>
        <c:numFmt formatCode="General" sourceLinked="1"/>
        <c:tickLblPos val="nextTo"/>
        <c:crossAx val="392199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80B44E-9126-4E2F-B2B2-12CB673E7586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08B08-E230-4E4E-BA0D-DF01245A2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BC3A7-95FB-4C29-83EF-E62949C96362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B627F6-0487-4B28-846B-C5B6F11C9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7E96-2B18-45C3-9CC2-6DF8238C448F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4A77C-5058-4BCC-8BDF-94B20B0B4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295C3-ED1F-44EB-B244-4AAB64F8AD44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FEDF-7C3C-49F7-B927-9185FB16E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544CE-9B43-4378-9901-19378A991448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3365-0C04-4D75-8399-1DE0318E9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A249E-FB0B-486C-8191-0A5AC5723E4D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1F4D2-9AD2-40A5-BB0F-D7AA4094E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0175D-E481-459B-827F-6FC73F0552CD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D341-8546-4122-95BE-0DC254E15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F7EA3-69E6-469F-B848-0E17952CE55A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D7F1-E7E2-44FA-9106-F12FFE385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1A19-2BCE-4D52-AB48-46DEB5F2C8C0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A51FE-46D4-4A8A-B9CB-FEA546844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B1E6A-FAFF-45BC-A325-10608619C534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C2A7E-E5BC-4BB4-93C0-4700C1042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9AE1-EC09-4106-B434-2E686790BA65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FBDA5-9FCD-48D2-B667-2BEBEFB03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7F25-2F86-4F7E-85AF-4F35CE22E41A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754C4-0213-43A5-BF83-2342A0B6A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0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01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6FAEF2-DE10-4BB9-910D-5646BF928032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425D2BC-488A-4618-80AC-39BF789D7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1" r:id="rId2"/>
    <p:sldLayoutId id="2147483909" r:id="rId3"/>
    <p:sldLayoutId id="2147483902" r:id="rId4"/>
    <p:sldLayoutId id="2147483903" r:id="rId5"/>
    <p:sldLayoutId id="2147483904" r:id="rId6"/>
    <p:sldLayoutId id="2147483905" r:id="rId7"/>
    <p:sldLayoutId id="2147483910" r:id="rId8"/>
    <p:sldLayoutId id="2147483911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3644900"/>
            <a:ext cx="6911975" cy="1428750"/>
          </a:xfrm>
        </p:spPr>
        <p:txBody>
          <a:bodyPr/>
          <a:lstStyle/>
          <a:p>
            <a:pPr algn="r"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ru-RU" sz="2000" b="1" smtClean="0">
                <a:solidFill>
                  <a:srgbClr val="000510"/>
                </a:solidFill>
                <a:latin typeface="Century Schoolbook" pitchFamily="18" charset="0"/>
              </a:rPr>
              <a:t>Ушачев Иван Григорьевич</a:t>
            </a:r>
          </a:p>
          <a:p>
            <a:pPr algn="r"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ru-RU" sz="1600" b="1" smtClean="0">
                <a:solidFill>
                  <a:srgbClr val="000510"/>
                </a:solidFill>
                <a:latin typeface="Century Schoolbook" pitchFamily="18" charset="0"/>
              </a:rPr>
              <a:t>Вице-президент Россельхозакадемии,</a:t>
            </a:r>
            <a:br>
              <a:rPr lang="ru-RU" sz="1600" b="1" smtClean="0">
                <a:solidFill>
                  <a:srgbClr val="000510"/>
                </a:solidFill>
                <a:latin typeface="Century Schoolbook" pitchFamily="18" charset="0"/>
              </a:rPr>
            </a:br>
            <a:r>
              <a:rPr lang="ru-RU" sz="1600" b="1" smtClean="0">
                <a:solidFill>
                  <a:srgbClr val="000510"/>
                </a:solidFill>
                <a:latin typeface="Century Schoolbook" pitchFamily="18" charset="0"/>
              </a:rPr>
              <a:t>директор института, академик РАН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ru-RU" sz="1600" smtClean="0"/>
          </a:p>
        </p:txBody>
      </p:sp>
      <p:sp>
        <p:nvSpPr>
          <p:cNvPr id="9219" name="Заголовок 1"/>
          <p:cNvSpPr>
            <a:spLocks noGrp="1"/>
          </p:cNvSpPr>
          <p:nvPr>
            <p:ph type="ctrTitle"/>
          </p:nvPr>
        </p:nvSpPr>
        <p:spPr>
          <a:xfrm>
            <a:off x="107950" y="1285875"/>
            <a:ext cx="8856663" cy="1944688"/>
          </a:xfrm>
        </p:spPr>
        <p:txBody>
          <a:bodyPr/>
          <a:lstStyle/>
          <a:p>
            <a:pPr eaLnBrk="1" hangingPunct="1"/>
            <a:r>
              <a:rPr lang="ru-RU" sz="2600" b="1" dirty="0" smtClean="0">
                <a:solidFill>
                  <a:schemeClr val="tx1"/>
                </a:solidFill>
              </a:rPr>
              <a:t>Основные направления совершенствования Государственной </a:t>
            </a:r>
            <a:r>
              <a:rPr lang="ru-RU" sz="2600" b="1" smtClean="0">
                <a:solidFill>
                  <a:schemeClr val="tx1"/>
                </a:solidFill>
              </a:rPr>
              <a:t>программы </a:t>
            </a:r>
            <a:r>
              <a:rPr lang="ru-RU" sz="2600" b="1" smtClean="0">
                <a:solidFill>
                  <a:schemeClr val="tx1"/>
                </a:solidFill>
              </a:rPr>
              <a:t>развития сельского </a:t>
            </a:r>
            <a:r>
              <a:rPr lang="ru-RU" sz="2600" b="1" dirty="0" smtClean="0">
                <a:solidFill>
                  <a:schemeClr val="tx1"/>
                </a:solidFill>
              </a:rPr>
              <a:t>хозяйства </a:t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>и регулирования рынков сельскохозяйственной продукции, сырья и продовольствия на 2013-2020 годы</a:t>
            </a:r>
          </a:p>
        </p:txBody>
      </p:sp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214313" y="342900"/>
            <a:ext cx="8786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600" b="1">
                <a:latin typeface="Century Schoolbook" pitchFamily="18" charset="0"/>
                <a:cs typeface="Times New Roman" pitchFamily="18" charset="0"/>
              </a:rPr>
              <a:t>ВСЕРОССИЙСКИЙ НИИ ЭКОНОМИКИ СЕЛЬСКОГО ХОЗЯЙСТВА</a:t>
            </a:r>
            <a:endParaRPr lang="ru-RU" sz="2400">
              <a:latin typeface="Century Schoolbook" pitchFamily="18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50825" y="5541963"/>
            <a:ext cx="87153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  <a:cs typeface="+mn-cs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  <a:cs typeface="+mn-cs"/>
              </a:rPr>
              <a:t>19 марта 2014, Москва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8115300" cy="1082675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chemeClr val="tx1"/>
                </a:solidFill>
              </a:rPr>
              <a:t>Финансовое обеспечение Госпрограммы в 2014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1FE11-D995-4A4B-B019-89DEB4A0C61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42976" y="6286520"/>
            <a:ext cx="2500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оценка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5"/>
          <p:cNvSpPr>
            <a:spLocks noGrp="1"/>
          </p:cNvSpPr>
          <p:nvPr>
            <p:ph type="title"/>
          </p:nvPr>
        </p:nvSpPr>
        <p:spPr>
          <a:xfrm>
            <a:off x="755650" y="2565400"/>
            <a:ext cx="7772400" cy="14351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БЛАГОДАРЮ ЗА ВНИМАНИЕ!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19214-8A3C-4A88-AB84-5EF5FCC9368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435975" cy="8636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Выполнение основных показателей Государственной программы</a:t>
            </a:r>
            <a:endParaRPr lang="ru-RU" sz="3200" smtClean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42875" y="1071563"/>
          <a:ext cx="8858312" cy="4719033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4143404"/>
                <a:gridCol w="752726"/>
                <a:gridCol w="1270889"/>
                <a:gridCol w="1333971"/>
                <a:gridCol w="1357322"/>
              </a:tblGrid>
              <a:tr h="1092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2012 г.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2013 г.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целевой показатель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предв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данные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%, п.п.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выполнения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Индекс производства продукции сельского хозяйства в хозяйствах всех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категорий       </a:t>
                      </a:r>
                      <a:b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сопоставимых ценах к предыдущему году), 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95,2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102,2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106,2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+ 4,0 п.п.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58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Индекс производства продукции растениеводства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сопоставимых ценах к предыдущему году), %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88,3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102,8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112,3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+ 9,5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58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Индекс производства продукции животноводства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сопоставимых ценах), % к предыдущему году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102,8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101,5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100,5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-1,0 п.п.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58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Индекс производства пищевых продуктов, включая напитки (в сопоставимых ценах к предыдущему году), 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105,1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103,0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102,9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-0,1 п.п.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Рентабельность сельскохозяйственных организаций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 учетом субсидий), 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12,1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13,0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9,3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-3,7 п.п.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Индекс физического объема инвестиций в основной капитал сельского хозяйства                 (к предыдущему году), 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100,6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104,0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96,0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-8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п.п.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1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Среднемесячная номинальная заработная плата в сельском хозяйстве (по сельскохозяйственным организациям, не относящимся к субъектам малого предпринимательства), руб.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14934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16382,4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116,2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A9F55-EC7C-48AA-A7C3-A7C0BC5F146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Удельный вес отечественной продукции </a:t>
            </a:r>
            <a:br>
              <a:rPr lang="ru-RU" sz="3200" b="1" smtClean="0">
                <a:solidFill>
                  <a:schemeClr val="tx1"/>
                </a:solidFill>
              </a:rPr>
            </a:br>
            <a:r>
              <a:rPr lang="ru-RU" sz="3200" b="1" smtClean="0">
                <a:solidFill>
                  <a:schemeClr val="tx1"/>
                </a:solidFill>
              </a:rPr>
              <a:t>в общем объеме ресурсов</a:t>
            </a:r>
            <a:br>
              <a:rPr lang="ru-RU" sz="3200" b="1" smtClean="0">
                <a:solidFill>
                  <a:schemeClr val="tx1"/>
                </a:solidFill>
              </a:rPr>
            </a:br>
            <a:r>
              <a:rPr lang="ru-RU" sz="1800" b="1" smtClean="0">
                <a:solidFill>
                  <a:schemeClr val="tx1"/>
                </a:solidFill>
              </a:rPr>
              <a:t>(с учетом структуры переходящих запасов, %)</a:t>
            </a:r>
            <a:endParaRPr lang="ru-RU" sz="3200" b="1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1F25C-C417-41CB-AF1C-18D38DA0B25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928688" y="1500188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Удельный вес отечественной продукции </a:t>
            </a:r>
            <a:br>
              <a:rPr lang="ru-RU" sz="3200" b="1" smtClean="0">
                <a:solidFill>
                  <a:schemeClr val="tx1"/>
                </a:solidFill>
              </a:rPr>
            </a:br>
            <a:r>
              <a:rPr lang="ru-RU" sz="3200" b="1" smtClean="0">
                <a:solidFill>
                  <a:schemeClr val="tx1"/>
                </a:solidFill>
              </a:rPr>
              <a:t>в общем объеме ресурсов</a:t>
            </a:r>
            <a:br>
              <a:rPr lang="ru-RU" sz="3200" b="1" smtClean="0">
                <a:solidFill>
                  <a:schemeClr val="tx1"/>
                </a:solidFill>
              </a:rPr>
            </a:br>
            <a:r>
              <a:rPr lang="ru-RU" sz="1800" b="1" smtClean="0">
                <a:solidFill>
                  <a:schemeClr val="tx1"/>
                </a:solidFill>
              </a:rPr>
              <a:t>(с учетом структуры переходящих запасов, %)</a:t>
            </a:r>
            <a:endParaRPr lang="ru-RU" sz="3200" b="1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925AC-35CA-4CF2-B359-B1ED4E086F8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928688" y="1500188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1154112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chemeClr val="tx1"/>
                </a:solidFill>
              </a:rPr>
              <a:t>Основные направления совершенствования Госпрограммы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643063"/>
            <a:ext cx="8358187" cy="4429125"/>
          </a:xfrm>
          <a:solidFill>
            <a:srgbClr val="92D05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smtClean="0"/>
              <a:t>1. развитие приоритетных отраслей </a:t>
            </a:r>
            <a:br>
              <a:rPr lang="ru-RU" sz="2800" smtClean="0"/>
            </a:br>
            <a:r>
              <a:rPr lang="ru-RU" sz="2800" smtClean="0"/>
              <a:t>сельского хозяйства;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/>
              <a:t>2. укрепление материально-технической базы сельского хозяйства;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/>
              <a:t>3. повышение доходности сельскохозяйственных товаропроизводителей;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/>
              <a:t>4. развитие сельской кооперации;</a:t>
            </a:r>
          </a:p>
          <a:p>
            <a:pPr>
              <a:buFont typeface="Wingdings" pitchFamily="2" charset="2"/>
              <a:buChar char="Ø"/>
            </a:pPr>
            <a:r>
              <a:rPr lang="ru-RU" sz="2800" smtClean="0"/>
              <a:t>5. устойчивое развитие сельских территорий.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B5DDA-A269-4E23-9902-E1E6CFE8B7A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1011237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chemeClr val="tx1"/>
                </a:solidFill>
              </a:rPr>
              <a:t>Развитие приоритетных отраслей сельского хозяйства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8115300" cy="4572000"/>
          </a:xfrm>
          <a:solidFill>
            <a:srgbClr val="92D050"/>
          </a:solidFill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Char char="-"/>
            </a:pPr>
            <a:r>
              <a:rPr lang="ru-RU" smtClean="0"/>
              <a:t>- разработать и принять специальную целевую программу «Зерно», включая развитие инфраструктуры и глубокую переработку;</a:t>
            </a:r>
          </a:p>
          <a:p>
            <a:pPr marL="0" indent="0" algn="just">
              <a:spcBef>
                <a:spcPct val="0"/>
              </a:spcBef>
              <a:buFontTx/>
              <a:buChar char="-"/>
            </a:pPr>
            <a:endParaRPr lang="ru-RU" smtClean="0"/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mtClean="0"/>
              <a:t>- разработать и принять специальную целевую программу «Молоко»;</a:t>
            </a:r>
          </a:p>
          <a:p>
            <a:pPr marL="0" indent="0" algn="just">
              <a:spcBef>
                <a:spcPct val="0"/>
              </a:spcBef>
              <a:buFontTx/>
              <a:buChar char="-"/>
            </a:pPr>
            <a:endParaRPr lang="ru-RU" smtClean="0"/>
          </a:p>
          <a:p>
            <a:pPr marL="0" indent="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mtClean="0"/>
              <a:t>- продолжить до 2020 г. субсидирование процентной ставки по кредитам на строительство </a:t>
            </a:r>
            <a:br>
              <a:rPr lang="ru-RU" smtClean="0"/>
            </a:br>
            <a:r>
              <a:rPr lang="ru-RU" smtClean="0"/>
              <a:t>и модернизацию объектов птице- и свиноводства.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832B6-2E63-4587-BBDB-850F529C72A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472487" cy="785812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chemeClr val="tx1"/>
                </a:solidFill>
              </a:rPr>
              <a:t>Развитие материально-технической базы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428750"/>
            <a:ext cx="8715375" cy="2643188"/>
          </a:xfrm>
          <a:solidFill>
            <a:srgbClr val="92D050"/>
          </a:solidFill>
        </p:spPr>
        <p:txBody>
          <a:bodyPr/>
          <a:lstStyle/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ru-RU" smtClean="0"/>
              <a:t>- предоставление субсидий не только производителям сельскохозяйственной техники, но и сельскохозяйственным товаропроизводителям;</a:t>
            </a:r>
          </a:p>
          <a:p>
            <a:pPr marL="0" indent="0">
              <a:spcBef>
                <a:spcPct val="0"/>
              </a:spcBef>
              <a:buFont typeface="Franklin Gothic Book" pitchFamily="34" charset="0"/>
              <a:buAutoNum type="arabicPeriod"/>
            </a:pPr>
            <a:endParaRPr lang="ru-RU" smtClean="0"/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ru-RU" smtClean="0"/>
              <a:t>- разработать и принять ФЦП «Развитие отечественного сельскохозяйственного машиностроения»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F2E90-F14A-462B-A87D-492506C7844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272463" cy="917575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Повышение доходности сельскохозяйственных товаропроизводителей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143000"/>
            <a:ext cx="8429625" cy="5286375"/>
          </a:xfrm>
          <a:solidFill>
            <a:srgbClr val="92D050"/>
          </a:solidFill>
        </p:spPr>
        <p:txBody>
          <a:bodyPr/>
          <a:lstStyle/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ru-RU" smtClean="0"/>
              <a:t>- реструктуризация долговых обязательств с частичным списанием просроченной задолженности;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ru-RU" sz="1000" smtClean="0"/>
              <a:t> 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ru-RU" smtClean="0"/>
              <a:t>- расширение механизма оказания несвязанной поддержки в растениеводстве и в животноводстве;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endParaRPr lang="ru-RU" sz="1000" smtClean="0"/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ru-RU" smtClean="0"/>
              <a:t>- введение механизма гарантированных минимальных цен на отдельные виды сельскохозяйственной продукции;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endParaRPr lang="ru-RU" sz="1000" smtClean="0"/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ru-RU" smtClean="0"/>
              <a:t>- совершенствование системы страхования;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endParaRPr lang="ru-RU" sz="1000" smtClean="0"/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ru-RU" smtClean="0"/>
              <a:t>- развитие сельской кооперации путем включения </a:t>
            </a:r>
            <a:br>
              <a:rPr lang="ru-RU" smtClean="0"/>
            </a:br>
            <a:r>
              <a:rPr lang="ru-RU" smtClean="0"/>
              <a:t>в Госпрограмму ведомственной целевой программы по кооперации</a:t>
            </a:r>
          </a:p>
          <a:p>
            <a:pPr marL="0" indent="0">
              <a:spcBef>
                <a:spcPct val="0"/>
              </a:spcBef>
              <a:buFontTx/>
              <a:buChar char="-"/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457200" cy="457200"/>
          </a:xfrm>
        </p:spPr>
        <p:txBody>
          <a:bodyPr/>
          <a:lstStyle/>
          <a:p>
            <a:pPr>
              <a:defRPr/>
            </a:pPr>
            <a:fld id="{44303D71-B3FA-45B6-8EB4-F7DB0727275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472487" cy="1214438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Устойчивое развитие </a:t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b="1" smtClean="0">
                <a:solidFill>
                  <a:schemeClr val="tx1"/>
                </a:solidFill>
              </a:rPr>
              <a:t>сельских территорий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357313"/>
            <a:ext cx="8472487" cy="4429125"/>
          </a:xfrm>
          <a:solidFill>
            <a:srgbClr val="92D050"/>
          </a:solidFill>
        </p:spPr>
        <p:txBody>
          <a:bodyPr/>
          <a:lstStyle/>
          <a:p>
            <a:pPr marL="0" indent="-5143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dirty="0" smtClean="0"/>
              <a:t>- разработать и принять ФЗ «Об устойчивом развитии сельских территорий»;</a:t>
            </a:r>
          </a:p>
          <a:p>
            <a:pPr marL="0" indent="-5143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dirty="0" smtClean="0"/>
              <a:t>- на межведомственной основе сформировать и утвердить научно-обоснованную систему нормативов социального обустройства сельских поселений;</a:t>
            </a:r>
          </a:p>
          <a:p>
            <a:pPr marL="0" indent="-5143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dirty="0" smtClean="0"/>
              <a:t>- установить льготную систему налогообложения для участия бизнеса в жилищном строительстве;</a:t>
            </a:r>
          </a:p>
          <a:p>
            <a:pPr marL="0" indent="-5143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dirty="0" smtClean="0"/>
              <a:t>- ввести льготные условия ипотечного жилищного кредитования;</a:t>
            </a:r>
          </a:p>
          <a:p>
            <a:pPr marL="0" indent="-5143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dirty="0" smtClean="0"/>
              <a:t>- разработать региональные программы создания и сохранения рабочих мест на селе.</a:t>
            </a:r>
          </a:p>
          <a:p>
            <a:pPr algn="just"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CAC84-22F2-47D8-AB84-CF5E50C1BC0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1227</TotalTime>
  <Words>391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Основные направления совершенствования Государственной программы развития сельского хозяйства  и регулирования рынков сельскохозяйственной продукции, сырья и продовольствия на 2013-2020 годы</vt:lpstr>
      <vt:lpstr>Выполнение основных показателей Государственной программы</vt:lpstr>
      <vt:lpstr>Удельный вес отечественной продукции  в общем объеме ресурсов (с учетом структуры переходящих запасов, %)</vt:lpstr>
      <vt:lpstr>Удельный вес отечественной продукции  в общем объеме ресурсов (с учетом структуры переходящих запасов, %)</vt:lpstr>
      <vt:lpstr>Основные направления совершенствования Госпрограммы</vt:lpstr>
      <vt:lpstr>Развитие приоритетных отраслей сельского хозяйства</vt:lpstr>
      <vt:lpstr>Развитие материально-технической базы</vt:lpstr>
      <vt:lpstr>Повышение доходности сельскохозяйственных товаропроизводителей</vt:lpstr>
      <vt:lpstr>Устойчивое развитие  сельских территорий</vt:lpstr>
      <vt:lpstr>Финансовое обеспечение Госпрограммы в 2014 году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admin</cp:lastModifiedBy>
  <cp:revision>115</cp:revision>
  <dcterms:created xsi:type="dcterms:W3CDTF">2013-10-16T10:41:45Z</dcterms:created>
  <dcterms:modified xsi:type="dcterms:W3CDTF">2014-03-25T12:27:36Z</dcterms:modified>
</cp:coreProperties>
</file>